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2" r:id="rId62"/>
    <p:sldId id="324" r:id="rId63"/>
    <p:sldId id="325" r:id="rId64"/>
    <p:sldId id="326" r:id="rId65"/>
    <p:sldId id="523" r:id="rId66"/>
    <p:sldId id="327" r:id="rId67"/>
    <p:sldId id="328" r:id="rId68"/>
    <p:sldId id="329" r:id="rId69"/>
    <p:sldId id="330" r:id="rId70"/>
    <p:sldId id="331" r:id="rId71"/>
    <p:sldId id="38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2"/>
    <p:restoredTop sz="94685"/>
  </p:normalViewPr>
  <p:slideViewPr>
    <p:cSldViewPr snapToGrid="0">
      <p:cViewPr varScale="1">
        <p:scale>
          <a:sx n="157" d="100"/>
          <a:sy n="157" d="100"/>
        </p:scale>
        <p:origin x="32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62aa24d7e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62aa24d7e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0448665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0448665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862aa24d7e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862aa24d7e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1862aa24d7e_0_3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1862aa24d7e_0_3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04486651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044866513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862aa24d7e_0_3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862aa24d7e_0_3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23d088f5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23d088f5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862aa24d7e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862aa24d7e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862aa24d7e_0_3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862aa24d7e_0_3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862aa24d7e_0_3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1862aa24d7e_0_3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862aa24d7e_0_3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1862aa24d7e_0_3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2aa24d7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2aa24d7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862aa24d7e_0_3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1862aa24d7e_0_3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1862aa24d7e_0_3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1862aa24d7e_0_3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862aa24d7e_0_3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862aa24d7e_0_3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1862aa24d7e_0_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1862aa24d7e_0_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123d088f56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123d088f56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24ac463d2d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24ac463d2d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862aa24d7e_0_3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862aa24d7e_0_3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1862aa24d7e_0_3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1862aa24d7e_0_3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1862aa24d7e_0_3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1862aa24d7e_0_3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62aa24d7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62aa24d7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2aa24d7e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62aa24d7e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3318da7c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3318da7c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ac463d2d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ac463d2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62aa24d7e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62aa24d7e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62aa24d7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62aa24d7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62aa24d7e_0_2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62aa24d7e_0_2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ac463d2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ac463d2d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862aa24d7e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862aa24d7e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1214605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12146057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12a22847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12a22847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12a22847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12a22847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862aa24d7e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862aa24d7e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862aa24d7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862aa24d7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12a22847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112a22847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862aa24d7e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862aa24d7e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12a22847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12a22847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3472d9c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3472d9c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862aa24d7e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862aa24d7e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62aa24d7e_0_2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62aa24d7e_0_2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862aa24d7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862aa24d7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62aa24d7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862aa24d7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862aa24d7e_0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862aa24d7e_0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62aa24d7e_0_2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862aa24d7e_0_2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0239e208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0239e208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0239e2084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0239e2084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0239e208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0239e208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0239e20847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0239e20847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0239e2084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0239e20847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0239e20847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0239e20847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862aa24d7e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862aa24d7e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862aa24d7e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862aa24d7e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862aa24d7e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862aa24d7e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862aa24d7e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862aa24d7e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862aa24d7e_0_2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862aa24d7e_0_2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862aa24d7e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862aa24d7e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862aa24d7e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862aa24d7e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862aa24d7e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862aa24d7e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62aa24d7e_0_1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62aa24d7e_0_1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862aa24d7e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1862aa24d7e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862aa24d7e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862aa24d7e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03318da7c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03318da7c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862aa24d7e_0_2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862aa24d7e_0_2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862aa24d7e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862aa24d7e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862aa24d7e_0_2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862aa24d7e_0_2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862aa24d7e_0_2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862aa24d7e_0_2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862aa24d7e_0_2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862aa24d7e_0_2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862aa24d7e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862aa24d7e_0_1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862aa24d7e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862aa24d7e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62aa24d7e_0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62aa24d7e_0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862aa24d7e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862aa24d7e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862aa24d7e_0_2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862aa24d7e_0_2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862aa24d7e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862aa24d7e_0_2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862aa24d7e_0_2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862aa24d7e_0_2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591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862aa24d7e_0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862aa24d7e_0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862aa24d7e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862aa24d7e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862aa24d7e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862aa24d7e_0_2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862aa24d7e_0_2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862aa24d7e_0_2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62aa24d7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62aa24d7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5995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862aa24d7e_0_2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862aa24d7e_0_2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862aa24d7e_0_2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862aa24d7e_0_2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862aa24d7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862aa24d7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4ac463d2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4ac463d2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1862aa24d7e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1862aa24d7e_0_1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862aa24d7e_0_3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862aa24d7e_0_3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1862aa24d7e_0_3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1862aa24d7e_0_3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862aa24d7e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1862aa24d7e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62aa24d7e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62aa24d7e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862aa24d7e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862aa24d7e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862aa24d7e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862aa24d7e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862aa24d7e_0_3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862aa24d7e_0_3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862aa24d7e_0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862aa24d7e_0_1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12a228474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12a228474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4ac463d2d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4ac463d2d7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03318da7c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03318da7c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112a228474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1112a228474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862aa24d7e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862aa24d7e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862aa24d7e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862aa24d7e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112a228474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112a228474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112a228474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112a228474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112a228474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112a228474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03364f04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03364f04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862aa24d7e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862aa24d7e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862aa24d7e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862aa24d7e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862aa24d7e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862aa24d7e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03472d9c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03472d9c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03472d9c5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03472d9c5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203472d9c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203472d9c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46.png"/><Relationship Id="rId4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46.png"/><Relationship Id="rId4" Type="http://schemas.openxmlformats.org/officeDocument/2006/relationships/image" Target="../media/image7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orch.org/docs/stabl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7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gif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Deep Learning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8" name="Google Shape;58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5" name="Google Shape;65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200" dirty="0">
                <a:solidFill>
                  <a:srgbClr val="A9145E"/>
                </a:solidFill>
              </a:rPr>
              <a:t>Robert Jan </a:t>
            </a:r>
            <a:r>
              <a:rPr lang="en-GB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1" name="Google Shape;217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1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18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77" name="Google Shape;217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4" name="Google Shape;21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19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90" name="Google Shape;219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19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92" name="Google Shape;2192;p119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193" name="Google Shape;2193;p119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194" name="Google Shape;2194;p119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5" name="Google Shape;2195;p119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6" name="Google Shape;2196;p119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197" name="Google Shape;2197;p119"/>
          <p:cNvCxnSpPr>
            <a:stCxn id="2191" idx="3"/>
            <a:endCxn id="219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8" name="Google Shape;2198;p119"/>
          <p:cNvCxnSpPr>
            <a:stCxn id="2193" idx="3"/>
            <a:endCxn id="219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9" name="Google Shape;2199;p119"/>
          <p:cNvCxnSpPr>
            <a:stCxn id="2194" idx="3"/>
            <a:endCxn id="219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0" name="Google Shape;2200;p119"/>
          <p:cNvCxnSpPr>
            <a:stCxn id="2195" idx="3"/>
            <a:endCxn id="219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1" name="Google Shape;2201;p119"/>
          <p:cNvCxnSpPr>
            <a:stCxn id="2192" idx="3"/>
            <a:endCxn id="2193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19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03" name="Google Shape;2203;p119"/>
          <p:cNvCxnSpPr>
            <a:stCxn id="2202" idx="3"/>
            <a:endCxn id="2194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19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05" name="Google Shape;2205;p119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06" name="Google Shape;2206;p119"/>
          <p:cNvCxnSpPr>
            <a:stCxn id="2204" idx="3"/>
            <a:endCxn id="2196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7" name="Google Shape;2207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3" name="Google Shape;22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0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19" name="Google Shape;221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120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21" name="Google Shape;2221;p120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222" name="Google Shape;2222;p120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23" name="Google Shape;2223;p120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4" name="Google Shape;2224;p120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5" name="Google Shape;2225;p120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26" name="Google Shape;2226;p120"/>
          <p:cNvCxnSpPr>
            <a:stCxn id="2220" idx="3"/>
            <a:endCxn id="2222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7" name="Google Shape;2227;p120"/>
          <p:cNvCxnSpPr>
            <a:stCxn id="2222" idx="3"/>
            <a:endCxn id="2223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8" name="Google Shape;2228;p120"/>
          <p:cNvCxnSpPr>
            <a:stCxn id="2223" idx="3"/>
            <a:endCxn id="2224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9" name="Google Shape;2229;p120"/>
          <p:cNvCxnSpPr>
            <a:stCxn id="2224" idx="3"/>
            <a:endCxn id="2225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0" name="Google Shape;2230;p120"/>
          <p:cNvCxnSpPr>
            <a:stCxn id="2225" idx="3"/>
            <a:endCxn id="2231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2" name="Google Shape;2232;p120"/>
          <p:cNvCxnSpPr>
            <a:stCxn id="2221" idx="3"/>
            <a:endCxn id="2222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0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34" name="Google Shape;2234;p120"/>
          <p:cNvCxnSpPr>
            <a:stCxn id="2233" idx="3"/>
            <a:endCxn id="2223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0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36" name="Google Shape;2236;p120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37" name="Google Shape;2237;p120"/>
          <p:cNvCxnSpPr>
            <a:stCxn id="2235" idx="3"/>
            <a:endCxn id="2225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8" name="Google Shape;2238;p120"/>
          <p:cNvCxnSpPr>
            <a:stCxn id="2236" idx="3"/>
            <a:endCxn id="2231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1" name="Google Shape;2231;p120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39" name="Google Shape;2239;p120"/>
          <p:cNvCxnSpPr>
            <a:stCxn id="2231" idx="3"/>
            <a:endCxn id="2240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40" name="Google Shape;2240;p120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1" name="Google Shape;2241;p120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2" name="Google Shape;2242;p120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3" name="Google Shape;2243;p120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46" name="Google Shape;2246;p120"/>
          <p:cNvCxnSpPr>
            <a:stCxn id="2240" idx="2"/>
            <a:endCxn id="2241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7" name="Google Shape;2247;p120"/>
          <p:cNvCxnSpPr>
            <a:stCxn id="2240" idx="2"/>
            <a:endCxn id="2242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8" name="Google Shape;2248;p120"/>
          <p:cNvCxnSpPr>
            <a:stCxn id="2241" idx="3"/>
            <a:endCxn id="2242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9" name="Google Shape;2249;p120"/>
          <p:cNvCxnSpPr>
            <a:stCxn id="2242" idx="2"/>
            <a:endCxn id="2243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254" name="Google Shape;225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0" name="Google Shape;22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1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66" name="Google Shape;226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21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68" name="Google Shape;2268;p121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269" name="Google Shape;2269;p121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70" name="Google Shape;2270;p121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1" name="Google Shape;2271;p121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2" name="Google Shape;2272;p121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73" name="Google Shape;2273;p121"/>
          <p:cNvCxnSpPr>
            <a:stCxn id="2267" idx="3"/>
            <a:endCxn id="2269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4" name="Google Shape;2274;p121"/>
          <p:cNvCxnSpPr>
            <a:stCxn id="2269" idx="3"/>
            <a:endCxn id="2270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5" name="Google Shape;2275;p121"/>
          <p:cNvCxnSpPr>
            <a:stCxn id="2270" idx="3"/>
            <a:endCxn id="2271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6" name="Google Shape;2276;p121"/>
          <p:cNvCxnSpPr>
            <a:stCxn id="2271" idx="3"/>
            <a:endCxn id="2272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7" name="Google Shape;2277;p121"/>
          <p:cNvCxnSpPr>
            <a:stCxn id="2272" idx="3"/>
            <a:endCxn id="2278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9" name="Google Shape;2279;p121"/>
          <p:cNvCxnSpPr>
            <a:stCxn id="2268" idx="3"/>
            <a:endCxn id="2269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21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81" name="Google Shape;2281;p121"/>
          <p:cNvCxnSpPr>
            <a:stCxn id="2280" idx="3"/>
            <a:endCxn id="2270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2" name="Google Shape;2282;p121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83" name="Google Shape;2283;p121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84" name="Google Shape;2284;p121"/>
          <p:cNvCxnSpPr>
            <a:stCxn id="2282" idx="3"/>
            <a:endCxn id="2272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121"/>
          <p:cNvCxnSpPr>
            <a:stCxn id="2283" idx="3"/>
            <a:endCxn id="2278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121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86" name="Google Shape;2286;p121"/>
          <p:cNvCxnSpPr>
            <a:stCxn id="2278" idx="3"/>
            <a:endCxn id="2287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7" name="Google Shape;2287;p121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8" name="Google Shape;2288;p121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9" name="Google Shape;2289;p121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0" name="Google Shape;2290;p121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1" name="Google Shape;2291;p121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2" name="Google Shape;2292;p121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93" name="Google Shape;2293;p121"/>
          <p:cNvCxnSpPr>
            <a:stCxn id="2287" idx="2"/>
            <a:endCxn id="2288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4" name="Google Shape;2294;p121"/>
          <p:cNvCxnSpPr>
            <a:stCxn id="2287" idx="2"/>
            <a:endCxn id="2289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5" name="Google Shape;2295;p121"/>
          <p:cNvCxnSpPr>
            <a:stCxn id="2288" idx="3"/>
            <a:endCxn id="2289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6" name="Google Shape;2296;p121"/>
          <p:cNvCxnSpPr>
            <a:stCxn id="2289" idx="2"/>
            <a:endCxn id="2290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7" name="Google Shape;2297;p121"/>
          <p:cNvCxnSpPr>
            <a:stCxn id="2290" idx="2"/>
            <a:endCxn id="2291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98" name="Google Shape;2298;p121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99" name="Google Shape;2299;p121"/>
          <p:cNvCxnSpPr>
            <a:stCxn id="2298" idx="3"/>
            <a:endCxn id="2291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00" name="Google Shape;2300;p121"/>
          <p:cNvCxnSpPr>
            <a:stCxn id="2291" idx="2"/>
            <a:endCxn id="2292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01" name="Google Shape;2301;p121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8" name="Google Shape;230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1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314" name="Google Shape;231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22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16" name="Google Shape;2316;p122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317" name="Google Shape;2317;p122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318" name="Google Shape;2318;p122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19" name="Google Shape;2319;p122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20" name="Google Shape;2320;p122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21" name="Google Shape;2321;p122"/>
          <p:cNvCxnSpPr>
            <a:stCxn id="2315" idx="3"/>
            <a:endCxn id="2317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2" name="Google Shape;2322;p122"/>
          <p:cNvCxnSpPr>
            <a:stCxn id="2317" idx="3"/>
            <a:endCxn id="2318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3" name="Google Shape;2323;p122"/>
          <p:cNvCxnSpPr>
            <a:stCxn id="2318" idx="3"/>
            <a:endCxn id="2319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4" name="Google Shape;2324;p122"/>
          <p:cNvCxnSpPr>
            <a:stCxn id="2319" idx="3"/>
            <a:endCxn id="2320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5" name="Google Shape;2325;p122"/>
          <p:cNvCxnSpPr>
            <a:stCxn id="2320" idx="3"/>
            <a:endCxn id="2326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7" name="Google Shape;2327;p122"/>
          <p:cNvCxnSpPr>
            <a:stCxn id="2316" idx="3"/>
            <a:endCxn id="2317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8" name="Google Shape;2328;p122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329" name="Google Shape;2329;p122"/>
          <p:cNvCxnSpPr>
            <a:stCxn id="2328" idx="3"/>
            <a:endCxn id="2318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0" name="Google Shape;2330;p122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331" name="Google Shape;2331;p122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332" name="Google Shape;2332;p122"/>
          <p:cNvCxnSpPr>
            <a:stCxn id="2330" idx="3"/>
            <a:endCxn id="2320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3" name="Google Shape;2333;p122"/>
          <p:cNvCxnSpPr>
            <a:stCxn id="2331" idx="3"/>
            <a:endCxn id="2326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6" name="Google Shape;2326;p122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34" name="Google Shape;2334;p122"/>
          <p:cNvCxnSpPr>
            <a:stCxn id="2326" idx="3"/>
            <a:endCxn id="2335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35" name="Google Shape;2335;p122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6" name="Google Shape;2336;p122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7" name="Google Shape;2337;p122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8" name="Google Shape;2338;p122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9" name="Google Shape;2339;p122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40" name="Google Shape;2340;p122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41" name="Google Shape;2341;p122"/>
          <p:cNvCxnSpPr>
            <a:stCxn id="2335" idx="2"/>
            <a:endCxn id="2336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2" name="Google Shape;2342;p122"/>
          <p:cNvCxnSpPr>
            <a:stCxn id="2335" idx="2"/>
            <a:endCxn id="2337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3" name="Google Shape;2343;p122"/>
          <p:cNvCxnSpPr>
            <a:stCxn id="2336" idx="3"/>
            <a:endCxn id="2337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4" name="Google Shape;2344;p122"/>
          <p:cNvCxnSpPr>
            <a:stCxn id="2337" idx="2"/>
            <a:endCxn id="2338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5" name="Google Shape;2345;p122"/>
          <p:cNvCxnSpPr>
            <a:stCxn id="2338" idx="2"/>
            <a:endCxn id="2339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46" name="Google Shape;2346;p122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47" name="Google Shape;2347;p122"/>
          <p:cNvCxnSpPr>
            <a:stCxn id="2346" idx="3"/>
            <a:endCxn id="2339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8" name="Google Shape;2348;p122"/>
          <p:cNvCxnSpPr>
            <a:stCxn id="2339" idx="2"/>
            <a:endCxn id="2340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49" name="Google Shape;2349;p122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122"/>
          <p:cNvSpPr/>
          <p:nvPr/>
        </p:nvSpPr>
        <p:spPr>
          <a:xfrm>
            <a:off x="3271250" y="3843424"/>
            <a:ext cx="4036200" cy="1181741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122"/>
          <p:cNvSpPr txBox="1"/>
          <p:nvPr/>
        </p:nvSpPr>
        <p:spPr>
          <a:xfrm>
            <a:off x="3256675" y="3827500"/>
            <a:ext cx="3385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</a:rPr>
              <a:t>   </a:t>
            </a:r>
            <a:r>
              <a:rPr lang="en-GB" sz="1100" b="1" dirty="0" err="1">
                <a:solidFill>
                  <a:schemeClr val="dk1"/>
                </a:solidFill>
              </a:rPr>
              <a:t>PyTorch</a:t>
            </a:r>
            <a:r>
              <a:rPr lang="en-GB" sz="1100" b="1" dirty="0">
                <a:solidFill>
                  <a:schemeClr val="dk1"/>
                </a:solidFill>
              </a:rPr>
              <a:t> will helps us with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a dataset		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Automatic Gradient Computation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Neural Networks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352" name="Google Shape;2352;p122"/>
          <p:cNvSpPr txBox="1"/>
          <p:nvPr/>
        </p:nvSpPr>
        <p:spPr>
          <a:xfrm>
            <a:off x="5841275" y="4178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Optimization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Scheduling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Distributing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2353" name="Google Shape;2353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" name="Google Shape;23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23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2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5" name="Google Shape;23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12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12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2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24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371" name="Google Shape;237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7" name="Google Shape;23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25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83" name="Google Shape;238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9" name="Google Shape;23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26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95" name="Google Shape;239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1" name="Google Shape;240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2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2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2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12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127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07" name="Google Shape;240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lang="en-GB" sz="1800" i="1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2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3" name="Google Shape;241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12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12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12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12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128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419" name="Google Shape;241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2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5" name="Google Shape;242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2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12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12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12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29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loss = </a:t>
            </a:r>
            <a:r>
              <a:rPr lang="en-GB" sz="1200" b="1" dirty="0" err="1">
                <a:solidFill>
                  <a:srgbClr val="990000"/>
                </a:solidFill>
              </a:rPr>
              <a:t>loss_function</a:t>
            </a:r>
            <a:r>
              <a:rPr lang="en-GB" sz="1200" dirty="0">
                <a:solidFill>
                  <a:schemeClr val="dk1"/>
                </a:solidFill>
              </a:rPr>
              <a:t>(prediction, y)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</a:rPr>
              <a:t>loss.backward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31" name="Google Shape;243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3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7" name="Google Shape;24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Google Shape;2438;p1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3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13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3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130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43" name="Google Shape;244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0" name="Google Shape;245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13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13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3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131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56" name="Google Shape;245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31"/>
          <p:cNvPicPr preferRelativeResize="0"/>
          <p:nvPr/>
        </p:nvPicPr>
        <p:blipFill rotWithShape="1">
          <a:blip r:embed="rId5">
            <a:alphaModFix/>
          </a:blip>
          <a:srcRect r="4425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32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32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465" name="Google Shape;24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33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33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3" name="Google Shape;2473;p133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33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Google Shape;247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34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134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2" name="Google Shape;2482;p134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134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84" name="Google Shape;2484;p134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85" name="Google Shape;2485;p134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0" name="Google Shape;249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35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35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4" name="Google Shape;2494;p135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35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96" name="Google Shape;2496;p135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7" name="Google Shape;2497;p135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36"/>
          <p:cNvSpPr/>
          <p:nvPr/>
        </p:nvSpPr>
        <p:spPr>
          <a:xfrm>
            <a:off x="376625" y="2429207"/>
            <a:ext cx="3618900" cy="901243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503" name="Google Shape;25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136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6" name="Google Shape;250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36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6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510" name="Google Shape;2510;p136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  <p:sp>
        <p:nvSpPr>
          <p:cNvPr id="2511" name="Google Shape;2511;p136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137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137"/>
          <p:cNvSpPr txBox="1">
            <a:spLocks noGrp="1"/>
          </p:cNvSpPr>
          <p:nvPr>
            <p:ph type="subTitle" idx="1"/>
          </p:nvPr>
        </p:nvSpPr>
        <p:spPr>
          <a:xfrm>
            <a:off x="0" y="19437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Fin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2519" name="Google Shape;25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0" name="Google Shape;2520;p1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521" name="Google Shape;2521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6" name="Google Shape;2526;p137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7" name="Google Shape;2527;p137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528" name="Google Shape;2528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137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</a:t>
            </a:r>
            <a:r>
              <a:rPr lang="en-GB" sz="1000" b="1">
                <a:solidFill>
                  <a:srgbClr val="A9145E"/>
                </a:solidFill>
              </a:rPr>
              <a:t>Group 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2534" name="Google Shape;2534;p137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2535" name="Google Shape;2535;p137"/>
          <p:cNvSpPr txBox="1"/>
          <p:nvPr/>
        </p:nvSpPr>
        <p:spPr>
          <a:xfrm>
            <a:off x="2197775" y="3075500"/>
            <a:ext cx="504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</a:rPr>
              <a:t>https://jupyter.snellius.surf.nl/jhssrf010</a:t>
            </a:r>
            <a:endParaRPr sz="2000" b="1" dirty="0">
              <a:solidFill>
                <a:srgbClr val="A9145E"/>
              </a:solidFill>
            </a:endParaRPr>
          </a:p>
        </p:txBody>
      </p:sp>
      <p:sp>
        <p:nvSpPr>
          <p:cNvPr id="2" name="Google Shape;72;p13">
            <a:extLst>
              <a:ext uri="{FF2B5EF4-FFF2-40B4-BE49-F238E27FC236}">
                <a16:creationId xmlns:a16="http://schemas.microsoft.com/office/drawing/2014/main" id="{CD5DF17A-2B61-306F-7FAB-29179369FAD7}"/>
              </a:ext>
            </a:extLst>
          </p:cNvPr>
          <p:cNvSpPr txBox="1"/>
          <p:nvPr/>
        </p:nvSpPr>
        <p:spPr>
          <a:xfrm>
            <a:off x="152925" y="4196975"/>
            <a:ext cx="30000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A9145E"/>
                </a:solidFill>
              </a:rPr>
              <a:t>Julius </a:t>
            </a:r>
            <a:r>
              <a:rPr lang="en-US" sz="1200" dirty="0" err="1">
                <a:solidFill>
                  <a:srgbClr val="A9145E"/>
                </a:solidFill>
              </a:rPr>
              <a:t>Agame</a:t>
            </a:r>
            <a:endParaRPr lang="en-US" sz="1200" dirty="0">
              <a:solidFill>
                <a:srgbClr val="A9145E"/>
              </a:solidFill>
            </a:endParaRPr>
          </a:p>
          <a:p>
            <a:r>
              <a:rPr lang="en-GB" sz="1200" dirty="0">
                <a:solidFill>
                  <a:srgbClr val="A9145E"/>
                </a:solidFill>
              </a:rPr>
              <a:t>Robert Jan </a:t>
            </a:r>
            <a:r>
              <a:rPr lang="en-GB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1"/>
                </a:solidFill>
              </a:rPr>
              <a:t>What is a dog?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-59225" y="-58563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Categories of Machine Learning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7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67" name="Google Shape;267;p2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Google Shape;268;p2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8" name="Google Shape;288;p2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1" name="Google Shape;291;p27"/>
          <p:cNvCxnSpPr/>
          <p:nvPr/>
        </p:nvCxnSpPr>
        <p:spPr>
          <a:xfrm rot="10800000" flipH="1">
            <a:off x="1962074" y="2979753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293" name="Google Shape;293;p27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grpSp>
        <p:nvGrpSpPr>
          <p:cNvPr id="294" name="Google Shape;294;p27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95" name="Google Shape;295;p27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96" name="Google Shape;296;p27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7" name="Google Shape;297;p27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7" name="Google Shape;317;p27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18" name="Google Shape;318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27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Learn from labels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Detect Patterns in the data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01.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02.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03.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Learn from the environment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Control, gaming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45" name="Google Shape;245;p2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46" name="Google Shape;246;p2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52" name="Google Shape;252;p2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Biological Neuron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50" y="2232925"/>
            <a:ext cx="4807439" cy="27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" name="Google Shape;350;p29">
            <a:extLst>
              <a:ext uri="{FF2B5EF4-FFF2-40B4-BE49-F238E27FC236}">
                <a16:creationId xmlns:a16="http://schemas.microsoft.com/office/drawing/2014/main" id="{C66E2F70-6E49-5365-0256-4121FADB016E}"/>
              </a:ext>
            </a:extLst>
          </p:cNvPr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1;p29">
            <a:extLst>
              <a:ext uri="{FF2B5EF4-FFF2-40B4-BE49-F238E27FC236}">
                <a16:creationId xmlns:a16="http://schemas.microsoft.com/office/drawing/2014/main" id="{90983C64-7DE5-CD08-B1C2-5AB2D7195F1F}"/>
              </a:ext>
            </a:extLst>
          </p:cNvPr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59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0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61" name="Google Shape;361;p30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7" name="Google Shape;367;p30"/>
            <p:cNvCxnSpPr>
              <a:stCxn id="361" idx="6"/>
              <a:endCxn id="364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0"/>
            <p:cNvCxnSpPr>
              <a:stCxn id="362" idx="6"/>
              <a:endCxn id="364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0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0"/>
            <p:cNvCxnSpPr>
              <a:stCxn id="365" idx="2"/>
              <a:endCxn id="362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0"/>
            <p:cNvCxnSpPr>
              <a:stCxn id="365" idx="6"/>
              <a:endCxn id="366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0"/>
            <p:cNvCxnSpPr>
              <a:stCxn id="366" idx="2"/>
              <a:endCxn id="364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73" name="Google Shape;3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7" name="Google Shape;377;p30"/>
          <p:cNvCxnSpPr>
            <a:stCxn id="363" idx="6"/>
            <a:endCxn id="364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0"/>
          <p:cNvCxnSpPr>
            <a:stCxn id="361" idx="6"/>
            <a:endCxn id="365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9" name="Google Shape;3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93" name="Google Shape;393;p31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9" name="Google Shape;399;p31"/>
            <p:cNvCxnSpPr>
              <a:stCxn id="393" idx="6"/>
              <a:endCxn id="39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31"/>
            <p:cNvCxnSpPr>
              <a:stCxn id="394" idx="6"/>
              <a:endCxn id="396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1"/>
            <p:cNvCxnSpPr>
              <a:stCxn id="395" idx="6"/>
              <a:endCxn id="397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31"/>
            <p:cNvCxnSpPr>
              <a:stCxn id="397" idx="2"/>
              <a:endCxn id="39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31"/>
            <p:cNvCxnSpPr>
              <a:stCxn id="397" idx="6"/>
              <a:endCxn id="398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31"/>
            <p:cNvCxnSpPr>
              <a:stCxn id="398" idx="2"/>
              <a:endCxn id="39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5" name="Google Shape;4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9" name="Google Shape;409;p31"/>
          <p:cNvCxnSpPr>
            <a:stCxn id="395" idx="6"/>
            <a:endCxn id="396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31"/>
          <p:cNvCxnSpPr>
            <a:stCxn id="393" idx="6"/>
            <a:endCxn id="397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31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12" name="Google Shape;4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2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27" name="Google Shape;427;p32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3" name="Google Shape;433;p32"/>
            <p:cNvCxnSpPr>
              <a:stCxn id="427" idx="6"/>
              <a:endCxn id="430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32"/>
            <p:cNvCxnSpPr>
              <a:stCxn id="428" idx="6"/>
              <a:endCxn id="430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32"/>
            <p:cNvCxnSpPr>
              <a:stCxn id="429" idx="6"/>
              <a:endCxn id="431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32"/>
            <p:cNvCxnSpPr>
              <a:stCxn id="431" idx="2"/>
              <a:endCxn id="428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32"/>
            <p:cNvCxnSpPr>
              <a:stCxn id="431" idx="6"/>
              <a:endCxn id="432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32"/>
            <p:cNvCxnSpPr>
              <a:stCxn id="432" idx="2"/>
              <a:endCxn id="430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9" name="Google Shape;4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3" name="Google Shape;443;p32"/>
          <p:cNvCxnSpPr>
            <a:stCxn id="429" idx="6"/>
            <a:endCxn id="430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2"/>
          <p:cNvCxnSpPr>
            <a:stCxn id="427" idx="6"/>
            <a:endCxn id="431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32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46" name="Google Shape;4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33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62" name="Google Shape;462;p3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33"/>
            <p:cNvCxnSpPr>
              <a:stCxn id="462" idx="6"/>
              <a:endCxn id="46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33"/>
            <p:cNvCxnSpPr>
              <a:stCxn id="463" idx="6"/>
              <a:endCxn id="465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33"/>
            <p:cNvCxnSpPr>
              <a:stCxn id="464" idx="6"/>
              <a:endCxn id="466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33"/>
            <p:cNvCxnSpPr>
              <a:stCxn id="466" idx="2"/>
              <a:endCxn id="46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33"/>
            <p:cNvCxnSpPr>
              <a:stCxn id="466" idx="6"/>
              <a:endCxn id="467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33"/>
            <p:cNvCxnSpPr>
              <a:stCxn id="467" idx="2"/>
              <a:endCxn id="46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74" name="Google Shape;4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9" name="Google Shape;479;p33"/>
          <p:cNvCxnSpPr>
            <a:stCxn id="464" idx="6"/>
            <a:endCxn id="465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33"/>
          <p:cNvCxnSpPr>
            <a:stCxn id="462" idx="6"/>
            <a:endCxn id="466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33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Inputs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Bias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Weights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Dot product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Non-linear activation</a:t>
            </a:r>
            <a:endParaRPr sz="1200" dirty="0"/>
          </a:p>
        </p:txBody>
      </p:sp>
      <p:pic>
        <p:nvPicPr>
          <p:cNvPr id="482" name="Google Shape;48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0" name="Google Shape;80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6" name="Google Shape;86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solidFill>
                  <a:schemeClr val="lt1"/>
                </a:solidFill>
              </a:rPr>
              <a:t> Prerequisites</a:t>
            </a:r>
            <a:endParaRPr sz="3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D9D9D9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34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98" name="Google Shape;498;p3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4" name="Google Shape;504;p34"/>
            <p:cNvCxnSpPr>
              <a:stCxn id="498" idx="6"/>
              <a:endCxn id="5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34"/>
            <p:cNvCxnSpPr>
              <a:stCxn id="499" idx="6"/>
              <a:endCxn id="501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34"/>
            <p:cNvCxnSpPr>
              <a:stCxn id="500" idx="6"/>
              <a:endCxn id="502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34"/>
            <p:cNvCxnSpPr>
              <a:stCxn id="502" idx="2"/>
              <a:endCxn id="4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34"/>
            <p:cNvCxnSpPr>
              <a:stCxn id="502" idx="6"/>
              <a:endCxn id="503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34"/>
            <p:cNvCxnSpPr>
              <a:stCxn id="503" idx="2"/>
              <a:endCxn id="5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10" name="Google Shape;5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" name="Google Shape;515;p34"/>
          <p:cNvCxnSpPr>
            <a:stCxn id="500" idx="6"/>
            <a:endCxn id="501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34"/>
          <p:cNvCxnSpPr>
            <a:stCxn id="498" idx="6"/>
            <a:endCxn id="502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4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pic>
        <p:nvPicPr>
          <p:cNvPr id="524" name="Google Shape;52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32" name="Google Shape;532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33" name="Google Shape;5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35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535" name="Google Shape;535;p3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1" name="Google Shape;541;p35"/>
            <p:cNvCxnSpPr>
              <a:stCxn id="535" idx="6"/>
              <a:endCxn id="53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35"/>
            <p:cNvCxnSpPr>
              <a:stCxn id="536" idx="6"/>
              <a:endCxn id="538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35"/>
            <p:cNvCxnSpPr>
              <a:stCxn id="537" idx="6"/>
              <a:endCxn id="539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35"/>
            <p:cNvCxnSpPr>
              <a:stCxn id="539" idx="2"/>
              <a:endCxn id="53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5"/>
            <p:cNvCxnSpPr>
              <a:stCxn id="539" idx="6"/>
              <a:endCxn id="540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5"/>
            <p:cNvCxnSpPr>
              <a:stCxn id="540" idx="2"/>
              <a:endCxn id="53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47" name="Google Shape;5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2" name="Google Shape;552;p35"/>
          <p:cNvCxnSpPr>
            <a:stCxn id="537" idx="6"/>
            <a:endCxn id="538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35"/>
          <p:cNvCxnSpPr>
            <a:stCxn id="535" idx="6"/>
            <a:endCxn id="539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5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55" name="Google Shape;55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sp>
        <p:nvSpPr>
          <p:cNvPr id="561" name="Google Shape;561;p35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br>
              <a:rPr lang="en-GB" b="1"/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p:pic>
        <p:nvPicPr>
          <p:cNvPr id="562" name="Google Shape;56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68" name="Google Shape;568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9" name="Google Shape;569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0" name="Google Shape;590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91" name="Google Shape;59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94" name="Google Shape;594;p36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00" name="Google Shape;600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1" name="Google Shape;601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23" name="Google Shape;62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26" name="Google Shape;626;p37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27" name="Google Shape;62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" name="Google Shape;629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35" name="Google Shape;635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7" name="Google Shape;657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58" name="Google Shape;65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61" name="Google Shape;661;p38"/>
          <p:cNvCxnSpPr/>
          <p:nvPr/>
        </p:nvCxnSpPr>
        <p:spPr>
          <a:xfrm rot="10800000" flipH="1">
            <a:off x="558550" y="1623400"/>
            <a:ext cx="2274900" cy="107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63" name="Google Shape;663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64" name="Google Shape;66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71" name="Google Shape;671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2" name="Google Shape;672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3" name="Google Shape;693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94" name="Google Shape;69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97" name="Google Shape;697;p39"/>
          <p:cNvCxnSpPr/>
          <p:nvPr/>
        </p:nvCxnSpPr>
        <p:spPr>
          <a:xfrm rot="10800000" flipH="1">
            <a:off x="927675" y="1623350"/>
            <a:ext cx="1905900" cy="209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99" name="Google Shape;699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00" name="Google Shape;7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07" name="Google Shape;707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8" name="Google Shape;708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9" name="Google Shape;729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30" name="Google Shape;73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33" name="Google Shape;733;p40"/>
          <p:cNvCxnSpPr/>
          <p:nvPr/>
        </p:nvCxnSpPr>
        <p:spPr>
          <a:xfrm rot="10800000" flipH="1">
            <a:off x="2200200" y="1623175"/>
            <a:ext cx="633300" cy="27675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735" name="Google Shape;735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36" name="Google Shape;73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79" name="Google Shape;779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0" name="Google Shape;780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1" name="Google Shape;801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02" name="Google Shape;8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05" name="Google Shape;805;p42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6" name="Google Shape;8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08" name="Google Shape;808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09" name="Google Shape;809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16" name="Google Shape;816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7" name="Google Shape;817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8" name="Google Shape;838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39" name="Google Shape;83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42" name="Google Shape;842;p43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3" name="Google Shape;8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3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  <p:sp>
        <p:nvSpPr>
          <p:cNvPr id="846" name="Google Shape;846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47" name="Google Shape;847;p43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48" name="Google Shape;84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4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55" name="Google Shape;855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6" name="Google Shape;856;p4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7" name="Google Shape;877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78" name="Google Shape;87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4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81" name="Google Shape;881;p44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2" name="Google Shape;8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84" name="Google Shape;8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4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Machine Learning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6" name="Google Shape;116;p1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22" name="Google Shape;122;p1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95" name="Google Shape;8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45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98" name="Google Shape;898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9" name="Google Shape;899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9" name="Google Shape;919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20" name="Google Shape;92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22" name="Google Shape;922;p45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3" name="Google Shape;923;p45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24" name="Google Shape;924;p45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25" name="Google Shape;925;p45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26" name="Google Shape;926;p45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6" name="Google Shape;946;p45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947" name="Google Shape;947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8" name="Google Shape;948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9" name="Google Shape;949;p45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6" name="Google Shape;956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57" name="Google Shape;9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6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6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6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6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64" name="Google Shape;964;p46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65" name="Google Shape;965;p4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6" name="Google Shape;966;p4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" name="Google Shape;986;p4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87" name="Google Shape;98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89" name="Google Shape;989;p46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0" name="Google Shape;990;p46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91" name="Google Shape;991;p4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92" name="Google Shape;992;p4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3" name="Google Shape;993;p46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6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6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6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6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6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6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6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6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6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6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6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6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6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6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6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13" name="Google Shape;1013;p4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1014" name="Google Shape;101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" name="Google Shape;101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6" name="Google Shape;1016;p46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23" name="Google Shape;1023;p4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4" name="Google Shape;10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8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1" name="Google Shape;10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33" name="Google Shape;1033;p48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34" name="Google Shape;1034;p48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8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8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lt1"/>
                </a:solidFill>
              </a:rPr>
              <a:t>“</a:t>
            </a:r>
            <a:endParaRPr sz="4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49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44" name="Google Shape;1044;p49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45" name="Google Shape;1045;p49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9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9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49" name="Google Shape;1049;p49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Google Shape;10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0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57" name="Google Shape;1057;p50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58" name="Google Shape;1058;p50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0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0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62" name="Google Shape;1062;p50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063" name="Google Shape;1063;p50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50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1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0" name="Google Shape;10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51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072" name="Google Shape;1072;p51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073" name="Google Shape;1073;p51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074" name="Google Shape;1074;p51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1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1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0" name="Google Shape;1080;p51"/>
              <p:cNvCxnSpPr>
                <a:stCxn id="1074" idx="6"/>
                <a:endCxn id="1077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1" name="Google Shape;1081;p51"/>
              <p:cNvCxnSpPr>
                <a:stCxn id="1075" idx="6"/>
                <a:endCxn id="1077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2" name="Google Shape;1082;p51"/>
              <p:cNvCxnSpPr>
                <a:stCxn id="1076" idx="6"/>
                <a:endCxn id="1078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3" name="Google Shape;1083;p51"/>
              <p:cNvCxnSpPr>
                <a:stCxn id="1078" idx="2"/>
                <a:endCxn id="1075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4" name="Google Shape;1084;p51"/>
              <p:cNvCxnSpPr>
                <a:stCxn id="1078" idx="6"/>
                <a:endCxn id="1079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5" name="Google Shape;1085;p51"/>
              <p:cNvCxnSpPr>
                <a:stCxn id="1079" idx="2"/>
                <a:endCxn id="1077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086" name="Google Shape;1086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" name="Google Shape;1088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6922" y="1557365"/>
              <a:ext cx="223236" cy="128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9" name="Google Shape;1089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" name="Google Shape;1090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04628" y="2141223"/>
              <a:ext cx="223231" cy="128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1" name="Google Shape;1091;p51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92" name="Google Shape;109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00" name="Google Shape;1100;p52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101" name="Google Shape;1101;p52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102" name="Google Shape;1102;p52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08" name="Google Shape;1108;p52"/>
              <p:cNvCxnSpPr>
                <a:stCxn id="1102" idx="6"/>
                <a:endCxn id="110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52"/>
              <p:cNvCxnSpPr>
                <a:stCxn id="1103" idx="6"/>
                <a:endCxn id="110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52"/>
              <p:cNvCxnSpPr>
                <a:stCxn id="1104" idx="6"/>
                <a:endCxn id="110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52"/>
              <p:cNvCxnSpPr>
                <a:stCxn id="1106" idx="2"/>
                <a:endCxn id="110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2" name="Google Shape;1112;p52"/>
              <p:cNvCxnSpPr>
                <a:stCxn id="1106" idx="6"/>
                <a:endCxn id="110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52"/>
              <p:cNvCxnSpPr>
                <a:stCxn id="1107" idx="2"/>
                <a:endCxn id="110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14" name="Google Shape;11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7" name="Google Shape;1117;p5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18" name="Google Shape;1118;p5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0" name="Google Shape;1120;p52"/>
          <p:cNvCxnSpPr>
            <a:stCxn id="1119" idx="2"/>
            <a:endCxn id="110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52"/>
          <p:cNvCxnSpPr>
            <a:stCxn id="1119" idx="2"/>
            <a:endCxn id="111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52"/>
          <p:cNvCxnSpPr>
            <a:stCxn id="1119" idx="6"/>
            <a:endCxn id="1107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3" name="Google Shape;112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5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32" name="Google Shape;1132;p5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33" name="Google Shape;1133;p5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9" name="Google Shape;1139;p53"/>
            <p:cNvCxnSpPr>
              <a:stCxn id="1133" idx="6"/>
              <a:endCxn id="113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53"/>
            <p:cNvCxnSpPr>
              <a:stCxn id="1134" idx="6"/>
              <a:endCxn id="1136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53"/>
            <p:cNvCxnSpPr>
              <a:stCxn id="1135" idx="6"/>
              <a:endCxn id="1137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53"/>
            <p:cNvCxnSpPr>
              <a:stCxn id="1137" idx="2"/>
              <a:endCxn id="113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53"/>
            <p:cNvCxnSpPr>
              <a:stCxn id="1137" idx="6"/>
              <a:endCxn id="1138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53"/>
            <p:cNvCxnSpPr>
              <a:stCxn id="1138" idx="2"/>
              <a:endCxn id="113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5" name="Google Shape;1145;p5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5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8" name="Google Shape;1148;p53"/>
          <p:cNvCxnSpPr>
            <a:stCxn id="1147" idx="2"/>
            <a:endCxn id="1135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53"/>
          <p:cNvCxnSpPr>
            <a:stCxn id="1147" idx="2"/>
            <a:endCxn id="1146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53"/>
          <p:cNvCxnSpPr>
            <a:stCxn id="1147" idx="6"/>
            <a:endCxn id="1138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5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52" name="Google Shape;1152;p5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53" name="Google Shape;1153;p5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54" name="Google Shape;1154;p5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155" name="Google Shape;11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63" name="Google Shape;1163;p54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64" name="Google Shape;1164;p5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0" name="Google Shape;1170;p54"/>
            <p:cNvCxnSpPr>
              <a:stCxn id="1164" idx="6"/>
              <a:endCxn id="1167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54"/>
            <p:cNvCxnSpPr>
              <a:stCxn id="1165" idx="6"/>
              <a:endCxn id="1167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54"/>
            <p:cNvCxnSpPr>
              <a:stCxn id="1166" idx="6"/>
              <a:endCxn id="1168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54"/>
            <p:cNvCxnSpPr>
              <a:stCxn id="1168" idx="2"/>
              <a:endCxn id="1165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54"/>
            <p:cNvCxnSpPr>
              <a:stCxn id="1168" idx="6"/>
              <a:endCxn id="1169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54"/>
            <p:cNvCxnSpPr>
              <a:stCxn id="1169" idx="2"/>
              <a:endCxn id="1167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6" name="Google Shape;1176;p5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7" name="Google Shape;1177;p54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4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9" name="Google Shape;1179;p54"/>
          <p:cNvCxnSpPr>
            <a:stCxn id="1178" idx="2"/>
            <a:endCxn id="1166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4"/>
          <p:cNvCxnSpPr>
            <a:stCxn id="1178" idx="2"/>
            <a:endCxn id="1177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54"/>
          <p:cNvCxnSpPr>
            <a:stCxn id="1178" idx="6"/>
            <a:endCxn id="1169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2" name="Google Shape;1182;p54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83" name="Google Shape;1183;p54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84" name="Google Shape;1184;p54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85" name="Google Shape;1185;p54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186" name="Google Shape;1186;p54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7" name="Google Shape;1187;p54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8" name="Google Shape;1188;p54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189" name="Google Shape;11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5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5" name="Google Shape;11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55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97" name="Google Shape;1197;p55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98" name="Google Shape;1198;p5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4" name="Google Shape;1204;p55"/>
            <p:cNvCxnSpPr>
              <a:stCxn id="1198" idx="6"/>
              <a:endCxn id="12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55"/>
            <p:cNvCxnSpPr>
              <a:stCxn id="1199" idx="6"/>
              <a:endCxn id="1201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55"/>
            <p:cNvCxnSpPr>
              <a:stCxn id="1200" idx="6"/>
              <a:endCxn id="1202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55"/>
            <p:cNvCxnSpPr>
              <a:stCxn id="1202" idx="2"/>
              <a:endCxn id="11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55"/>
            <p:cNvCxnSpPr>
              <a:stCxn id="1202" idx="6"/>
              <a:endCxn id="1203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55"/>
            <p:cNvCxnSpPr>
              <a:stCxn id="1203" idx="2"/>
              <a:endCxn id="12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0" name="Google Shape;1210;p55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1" name="Google Shape;1211;p55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5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55"/>
          <p:cNvCxnSpPr>
            <a:stCxn id="1212" idx="2"/>
            <a:endCxn id="1200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55"/>
          <p:cNvCxnSpPr>
            <a:stCxn id="1212" idx="2"/>
            <a:endCxn id="1211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55"/>
          <p:cNvCxnSpPr>
            <a:stCxn id="1212" idx="6"/>
            <a:endCxn id="1203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55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17" name="Google Shape;1217;p55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18" name="Google Shape;1218;p55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19" name="Google Shape;1219;p55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20" name="Google Shape;1220;p55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21" name="Google Shape;1221;p55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22" name="Google Shape;1222;p55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23" name="Google Shape;12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7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Faces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266" name="Google Shape;1266;p57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57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lang="en-GB" b="1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8" name="Google Shape;1268;p57"/>
          <p:cNvPicPr preferRelativeResize="0"/>
          <p:nvPr/>
        </p:nvPicPr>
        <p:blipFill rotWithShape="1">
          <a:blip r:embed="rId4">
            <a:alphaModFix/>
          </a:blip>
          <a:srcRect b="71182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57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270" name="Google Shape;1270;p57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7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7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7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6" name="Google Shape;1276;p57"/>
            <p:cNvCxnSpPr>
              <a:stCxn id="1270" idx="6"/>
              <a:endCxn id="1273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57"/>
            <p:cNvCxnSpPr>
              <a:stCxn id="1271" idx="6"/>
              <a:endCxn id="1273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57"/>
            <p:cNvCxnSpPr>
              <a:stCxn id="1272" idx="6"/>
              <a:endCxn id="1274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57"/>
            <p:cNvCxnSpPr>
              <a:stCxn id="1274" idx="2"/>
              <a:endCxn id="1271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57"/>
            <p:cNvCxnSpPr>
              <a:stCxn id="1274" idx="6"/>
              <a:endCxn id="1275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57"/>
            <p:cNvCxnSpPr>
              <a:stCxn id="1275" idx="2"/>
              <a:endCxn id="1273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82" name="Google Shape;1282;p57"/>
          <p:cNvPicPr preferRelativeResize="0"/>
          <p:nvPr/>
        </p:nvPicPr>
        <p:blipFill rotWithShape="1">
          <a:blip r:embed="rId5">
            <a:alphaModFix/>
          </a:blip>
          <a:srcRect r="30545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8" name="Google Shape;12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5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0" name="Google Shape;1290;p58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58"/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8" name="Google Shape;1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1" name="Google Shape;1311;p60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C582B179-94C7-E045-DEBB-B68F4F27C894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9E56F8FC-8B22-3C28-722D-911EA9AB1E2F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9" name="Google Shape;1319;p61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3" name="Google Shape;1323;p61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59C425C8-A559-2274-4A58-4D8F675855E0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4CDB02D5-A594-493F-8554-539ADB8D5C44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31" name="Google Shape;1331;p62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6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5" name="Google Shape;1335;p62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2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4" name="Google Shape;1291;p58">
            <a:extLst>
              <a:ext uri="{FF2B5EF4-FFF2-40B4-BE49-F238E27FC236}">
                <a16:creationId xmlns:a16="http://schemas.microsoft.com/office/drawing/2014/main" id="{9C3AC63C-F19B-5D6E-E9B4-B0545B721F7F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347;p63">
            <a:extLst>
              <a:ext uri="{FF2B5EF4-FFF2-40B4-BE49-F238E27FC236}">
                <a16:creationId xmlns:a16="http://schemas.microsoft.com/office/drawing/2014/main" id="{51E1B656-26CE-3B3D-92CC-4DD960020016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44" name="Google Shape;1344;p63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6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63"/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48" name="Google Shape;1348;p63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3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8" name="Google Shape;1291;p58">
            <a:extLst>
              <a:ext uri="{FF2B5EF4-FFF2-40B4-BE49-F238E27FC236}">
                <a16:creationId xmlns:a16="http://schemas.microsoft.com/office/drawing/2014/main" id="{39F97433-F4F4-16AB-E143-FD8CAA94F4D6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67;p64">
            <a:extLst>
              <a:ext uri="{FF2B5EF4-FFF2-40B4-BE49-F238E27FC236}">
                <a16:creationId xmlns:a16="http://schemas.microsoft.com/office/drawing/2014/main" id="{DCF1DC7B-4392-9E95-D29A-D4E513F3D1C7}"/>
              </a:ext>
            </a:extLst>
          </p:cNvPr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68;p64">
            <a:extLst>
              <a:ext uri="{FF2B5EF4-FFF2-40B4-BE49-F238E27FC236}">
                <a16:creationId xmlns:a16="http://schemas.microsoft.com/office/drawing/2014/main" id="{2F2EB39E-74B5-6E7B-5D72-E885CEAF3540}"/>
              </a:ext>
            </a:extLst>
          </p:cNvPr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2" name="Google Shape;1360;p64">
            <a:extLst>
              <a:ext uri="{FF2B5EF4-FFF2-40B4-BE49-F238E27FC236}">
                <a16:creationId xmlns:a16="http://schemas.microsoft.com/office/drawing/2014/main" id="{4A64AC38-D8B1-48F7-5C77-7A14F21773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59" name="Google Shape;1359;p64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3" name="Google Shape;1363;p64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4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67" name="Google Shape;1367;p64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69" name="Google Shape;1369;p64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70" name="Google Shape;1370;p64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6D2DDC7B-FFBC-64E4-24F1-93C54F1A7D9C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47;p63">
            <a:extLst>
              <a:ext uri="{FF2B5EF4-FFF2-40B4-BE49-F238E27FC236}">
                <a16:creationId xmlns:a16="http://schemas.microsoft.com/office/drawing/2014/main" id="{CF00A8CC-4294-C708-2F89-3C0E64BB96B7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76" name="Google Shape;1376;p65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79" name="Google Shape;1379;p65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65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65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83" name="Google Shape;1383;p65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84" name="Google Shape;1384;p6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6" name="Google Shape;1386;p65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5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88" name="Google Shape;1388;p65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2" name="Google Shape;1291;p58">
            <a:extLst>
              <a:ext uri="{FF2B5EF4-FFF2-40B4-BE49-F238E27FC236}">
                <a16:creationId xmlns:a16="http://schemas.microsoft.com/office/drawing/2014/main" id="{EBEC8418-5581-BCE2-EBD7-A129FE979C5E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347;p63">
            <a:extLst>
              <a:ext uri="{FF2B5EF4-FFF2-40B4-BE49-F238E27FC236}">
                <a16:creationId xmlns:a16="http://schemas.microsoft.com/office/drawing/2014/main" id="{4A4F0504-9DA6-4E91-A2CE-46042301C5EB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94" name="Google Shape;1394;p66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95" name="Google Shape;1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6"/>
          <p:cNvPicPr preferRelativeResize="0"/>
          <p:nvPr/>
        </p:nvPicPr>
        <p:blipFill rotWithShape="1">
          <a:blip r:embed="rId4">
            <a:alphaModFix/>
          </a:blip>
          <a:srcRect t="4119" b="6138"/>
          <a:stretch/>
        </p:blipFill>
        <p:spPr>
          <a:xfrm>
            <a:off x="199843" y="772863"/>
            <a:ext cx="4190257" cy="3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5812"/>
            <a:ext cx="4418959" cy="327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Neural Network Demo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03" name="Google Shape;1403;p6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4B3E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6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223F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05" name="Google Shape;1405;p6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pic>
        <p:nvPicPr>
          <p:cNvPr id="1406" name="Google Shape;1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7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https://playground.tensorflow.org/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408" name="Google Shape;14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4" name="Google Shape;1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68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Neural Network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417" name="Google Shape;1417;p6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20" name="Google Shape;1420;p68"/>
          <p:cNvSpPr txBox="1"/>
          <p:nvPr/>
        </p:nvSpPr>
        <p:spPr>
          <a:xfrm>
            <a:off x="128875" y="967900"/>
            <a:ext cx="30000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Anything in between is </a:t>
            </a:r>
            <a:r>
              <a:rPr lang="en-GB" b="1" dirty="0">
                <a:solidFill>
                  <a:schemeClr val="lt1"/>
                </a:solidFill>
              </a:rPr>
              <a:t>hidden</a:t>
            </a:r>
            <a:br>
              <a:rPr lang="en-GB" b="1" dirty="0">
                <a:solidFill>
                  <a:schemeClr val="lt1"/>
                </a:solidFill>
              </a:rPr>
            </a:br>
            <a:endParaRPr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Layers are represented as vectors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Edges are weight matrices</a:t>
            </a:r>
            <a:br>
              <a:rPr lang="en-GB" dirty="0">
                <a:solidFill>
                  <a:schemeClr val="lt1"/>
                </a:solidFill>
              </a:rPr>
            </a:br>
            <a:r>
              <a:rPr lang="en-GB" dirty="0">
                <a:solidFill>
                  <a:schemeClr val="lt1"/>
                </a:solidFill>
              </a:rPr>
              <a:t>	 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We train the weights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421" name="Google Shape;14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9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 Training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427" name="Google Shape;1427;p6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28" name="Google Shape;1428;p6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29" name="Google Shape;1429;p6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" name="Google Shape;1434;p69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35" name="Google Shape;1435;p6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8" name="Google Shape;1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45" name="Google Shape;1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70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0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48" name="Google Shape;1448;p70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70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Define the Model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0" name="Google Shape;1450;p70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1" name="Google Shape;1451;p70"/>
          <p:cNvSpPr txBox="1"/>
          <p:nvPr/>
        </p:nvSpPr>
        <p:spPr>
          <a:xfrm>
            <a:off x="4787756" y="2047038"/>
            <a:ext cx="20361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A64D79"/>
                </a:solidFill>
              </a:rPr>
              <a:t>What function to optimize?</a:t>
            </a:r>
            <a:endParaRPr sz="1600"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Define the function to approximate 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your desired solution (loss function)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B5B74"/>
              </a:solidFill>
            </a:endParaRPr>
          </a:p>
        </p:txBody>
      </p:sp>
      <p:sp>
        <p:nvSpPr>
          <p:cNvPr id="1452" name="Google Shape;1452;p70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3" name="Google Shape;1453;p70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Process your data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4" name="Google Shape;1454;p70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5" name="Google Shape;1455;p70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How to evaluate the model?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61" name="Google Shape;1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1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63" name="Google Shape;1463;p71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4" name="Google Shape;1464;p71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70" name="Google Shape;1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72" name="Google Shape;1472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72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74" name="Google Shape;1474;p72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2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81" name="Google Shape;1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73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4" name="Google Shape;1484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6" name="Google Shape;1486;p73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87" name="Google Shape;1487;p73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73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73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73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4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96" name="Google Shape;14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4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4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99" name="Google Shape;1499;p74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4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01" name="Google Shape;1501;p74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502" name="Google Shape;1502;p74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4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4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74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4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12" name="Google Shape;15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5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75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5" name="Google Shape;1515;p75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75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7" name="Google Shape;1517;p75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8" name="Google Shape;1518;p75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9" name="Google Shape;1519;p75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520" name="Google Shape;1520;p75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75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5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5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5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Loss Functions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530" name="Google Shape;1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7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2" name="Google Shape;15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76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76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76"/>
          <p:cNvSpPr txBox="1"/>
          <p:nvPr/>
        </p:nvSpPr>
        <p:spPr>
          <a:xfrm>
            <a:off x="4789100" y="1090963"/>
            <a:ext cx="4302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loss function is used to bridge the gap between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your neural network predictions and the true value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We optimize (minimize) the loss to tune the weights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In the direction of biggest positive change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Having computers to exert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Intelligent behaviour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41" name="Google Shape;1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7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544" name="Google Shape;154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77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7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77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66" name="Google Shape;15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Distance/statistical metric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assumes a Gaussian prior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Easy to understand, easy to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Compute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Prone to outliers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suitable for classification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569" name="Google Shape;15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9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9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79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574" name="Google Shape;1574;p7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79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98" name="Google Shape;15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8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81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01" name="Google Shape;1601;p81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602" name="Google Shape;16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1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1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8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81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10" name="Google Shape;1610;p81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11" name="Google Shape;1611;p81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617" name="Google Shape;1617;p82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Many more! We can design our own!</a:t>
            </a:r>
            <a:endParaRPr b="1" dirty="0"/>
          </a:p>
        </p:txBody>
      </p:sp>
      <p:sp>
        <p:nvSpPr>
          <p:cNvPr id="1618" name="Google Shape;1618;p8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2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20" name="Google Shape;16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82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24" name="Google Shape;1624;p8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82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26" name="Google Shape;1626;p82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Suitable for multi-class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Information theory 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foundation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exactly the most stable loss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627" name="Google Shape;1627;p82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28" name="Google Shape;162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82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2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35AA71-B5A4-4A9D-8005-A6F27DF33E91}"/>
              </a:ext>
            </a:extLst>
          </p:cNvPr>
          <p:cNvSpPr txBox="1"/>
          <p:nvPr/>
        </p:nvSpPr>
        <p:spPr>
          <a:xfrm>
            <a:off x="4398264" y="1783080"/>
            <a:ext cx="4215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Computing the minimum is not possible for a large number of weights/a lot of data.</a:t>
            </a:r>
          </a:p>
          <a:p>
            <a:endParaRPr lang="en-US" dirty="0"/>
          </a:p>
          <a:p>
            <a:r>
              <a:rPr lang="en-US" dirty="0"/>
              <a:t>But given a (random) initialization of the weights, we can compute the </a:t>
            </a:r>
            <a:r>
              <a:rPr lang="en-US" i="1" dirty="0"/>
              <a:t>gradient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11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47" name="Google Shape;1647;p84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Google Shape;1648;p84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49" name="Google Shape;1649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Google Shape;1651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52" name="Google Shape;1652;p84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53" name="Google Shape;1653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59" name="Google Shape;1659;p85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85"/>
          <p:cNvGrpSpPr/>
          <p:nvPr/>
        </p:nvGrpSpPr>
        <p:grpSpPr>
          <a:xfrm>
            <a:off x="4291182" y="954113"/>
            <a:ext cx="4658842" cy="2564050"/>
            <a:chOff x="4245607" y="1265463"/>
            <a:chExt cx="4658842" cy="2564050"/>
          </a:xfrm>
        </p:grpSpPr>
        <p:pic>
          <p:nvPicPr>
            <p:cNvPr id="1661" name="Google Shape;1661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4" name="Google Shape;1664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5" name="Google Shape;1665;p85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6" name="Google Shape;1666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67" name="Google Shape;1667;p85"/>
            <p:cNvGrpSpPr/>
            <p:nvPr/>
          </p:nvGrpSpPr>
          <p:grpSpPr>
            <a:xfrm>
              <a:off x="5111575" y="2543600"/>
              <a:ext cx="3792874" cy="830966"/>
              <a:chOff x="5111575" y="2543600"/>
              <a:chExt cx="3792874" cy="830966"/>
            </a:xfrm>
          </p:grpSpPr>
          <p:sp>
            <p:nvSpPr>
              <p:cNvPr id="1668" name="Google Shape;1668;p85"/>
              <p:cNvSpPr txBox="1"/>
              <p:nvPr/>
            </p:nvSpPr>
            <p:spPr>
              <a:xfrm>
                <a:off x="5111575" y="2543600"/>
                <a:ext cx="3792874" cy="830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669" name="Google Shape;1669;p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75" name="Google Shape;1675;p86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6" name="Google Shape;1676;p86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677" name="Google Shape;167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86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1" name="Google Shape;1681;p86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2" name="Google Shape;1682;p86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3" name="Google Shape;1683;p86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84" name="Google Shape;1684;p86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85" name="Google Shape;1685;p86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86" name="Google Shape;1686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92" name="Google Shape;1692;p87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87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694" name="Google Shape;1694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7" name="Google Shape;1697;p87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8" name="Google Shape;1698;p87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9" name="Google Shape;1699;p87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00" name="Google Shape;1700;p87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01" name="Google Shape;1701;p87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02" name="Google Shape;1702;p87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03" name="Google Shape;1703;p87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04" name="Google Shape;1704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05" name="Google Shape;1705;p87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7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Having computers to exert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Intelligent behaviour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Perform tasks without 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Explicitly programmed 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from data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712" name="Google Shape;1712;p88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8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88"/>
          <p:cNvSpPr/>
          <p:nvPr/>
        </p:nvSpPr>
        <p:spPr>
          <a:xfrm>
            <a:off x="3129400" y="4003725"/>
            <a:ext cx="3176100" cy="7791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15" name="Google Shape;1715;p88"/>
          <p:cNvSpPr txBox="1"/>
          <p:nvPr/>
        </p:nvSpPr>
        <p:spPr>
          <a:xfrm>
            <a:off x="2989900" y="3933350"/>
            <a:ext cx="3315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US" sz="1200" dirty="0">
                <a:solidFill>
                  <a:schemeClr val="dk1"/>
                </a:solidFill>
              </a:rPr>
              <a:t>Relatively computationally efficient updates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 guarantee that we find the global optimum</a:t>
            </a:r>
            <a:endParaRPr sz="1200" dirty="0">
              <a:solidFill>
                <a:schemeClr val="dk1"/>
              </a:solidFill>
            </a:endParaRPr>
          </a:p>
        </p:txBody>
      </p:sp>
      <p:grpSp>
        <p:nvGrpSpPr>
          <p:cNvPr id="1716" name="Google Shape;1716;p88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17" name="Google Shape;1717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88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1" name="Google Shape;1721;p88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2" name="Google Shape;1722;p88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3" name="Google Shape;1723;p88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24" name="Google Shape;1724;p88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25" name="Google Shape;1725;p88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26" name="Google Shape;1726;p88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727" name="Google Shape;1727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28" name="Google Shape;1728;p88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Choice of learning rate critical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SGD is the main engine behind training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Many variations exist</a:t>
            </a:r>
            <a:endParaRPr sz="1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Why it’s called </a:t>
            </a:r>
            <a:r>
              <a:rPr lang="en-GB" sz="2800" b="1" i="1" dirty="0">
                <a:solidFill>
                  <a:srgbClr val="3C189B"/>
                </a:solidFill>
              </a:rPr>
              <a:t>stochastic </a:t>
            </a:r>
            <a:r>
              <a:rPr lang="en-GB" sz="2800" b="1">
                <a:solidFill>
                  <a:srgbClr val="3C189B"/>
                </a:solidFill>
              </a:rPr>
              <a:t>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sp>
        <p:nvSpPr>
          <p:cNvPr id="4" name="Google Shape;1726;p88">
            <a:extLst>
              <a:ext uri="{FF2B5EF4-FFF2-40B4-BE49-F238E27FC236}">
                <a16:creationId xmlns:a16="http://schemas.microsoft.com/office/drawing/2014/main" id="{E12D9D4F-592F-29EF-AFD7-A1C697323BDF}"/>
              </a:ext>
            </a:extLst>
          </p:cNvPr>
          <p:cNvSpPr txBox="1"/>
          <p:nvPr/>
        </p:nvSpPr>
        <p:spPr>
          <a:xfrm>
            <a:off x="2241399" y="3913033"/>
            <a:ext cx="564330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compute a </a:t>
            </a:r>
            <a:r>
              <a:rPr lang="en-US" i="1" dirty="0"/>
              <a:t>stochastic estimator</a:t>
            </a:r>
            <a:r>
              <a:rPr lang="en-US" dirty="0"/>
              <a:t>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On average</a:t>
            </a:r>
            <a:r>
              <a:rPr lang="en-US" dirty="0"/>
              <a:t> points in the direction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Why? 	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Faster / less memory to compute gradient on small batch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Less likely to get stuck in a local minimum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B636E-DFD2-92B3-F698-21264BFAF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6" t="47971" r="53770" b="23308"/>
          <a:stretch/>
        </p:blipFill>
        <p:spPr>
          <a:xfrm>
            <a:off x="1394004" y="888010"/>
            <a:ext cx="5643304" cy="285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DB3B0-61B0-E234-4C51-A255BE83C57B}"/>
              </a:ext>
            </a:extLst>
          </p:cNvPr>
          <p:cNvSpPr txBox="1"/>
          <p:nvPr/>
        </p:nvSpPr>
        <p:spPr>
          <a:xfrm>
            <a:off x="1955043" y="3593903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20504-6088-4EF2-6925-75A4A7569646}"/>
              </a:ext>
            </a:extLst>
          </p:cNvPr>
          <p:cNvSpPr txBox="1"/>
          <p:nvPr/>
        </p:nvSpPr>
        <p:spPr>
          <a:xfrm>
            <a:off x="3661589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0F6D2-E434-33AF-A8BF-A9ABD1993559}"/>
              </a:ext>
            </a:extLst>
          </p:cNvPr>
          <p:cNvSpPr txBox="1"/>
          <p:nvPr/>
        </p:nvSpPr>
        <p:spPr>
          <a:xfrm>
            <a:off x="4872133" y="3533579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082B8-AB3B-FCF6-EE00-1A1DA901DC27}"/>
              </a:ext>
            </a:extLst>
          </p:cNvPr>
          <p:cNvSpPr txBox="1"/>
          <p:nvPr/>
        </p:nvSpPr>
        <p:spPr>
          <a:xfrm>
            <a:off x="6482842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B99CE-410F-E628-40DE-FB84560B7A3F}"/>
              </a:ext>
            </a:extLst>
          </p:cNvPr>
          <p:cNvSpPr txBox="1"/>
          <p:nvPr/>
        </p:nvSpPr>
        <p:spPr>
          <a:xfrm rot="16200000">
            <a:off x="7054260" y="216089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948126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37" name="Google Shape;1737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8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8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40" name="Google Shape;1740;p89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41" name="Google Shape;174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2" name="Google Shape;1742;p89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43" name="Google Shape;1743;p89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1" name="Google Shape;1751;p89"/>
            <p:cNvCxnSpPr>
              <a:stCxn id="1743" idx="2"/>
              <a:endCxn id="1744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2" name="Google Shape;1752;p89"/>
            <p:cNvCxnSpPr>
              <a:stCxn id="1743" idx="2"/>
              <a:endCxn id="1745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3" name="Google Shape;1753;p89"/>
            <p:cNvCxnSpPr>
              <a:stCxn id="1743" idx="2"/>
              <a:endCxn id="1746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4" name="Google Shape;1754;p89"/>
            <p:cNvCxnSpPr>
              <a:stCxn id="1744" idx="2"/>
              <a:endCxn id="1747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5" name="Google Shape;1755;p89"/>
            <p:cNvCxnSpPr>
              <a:stCxn id="1744" idx="2"/>
              <a:endCxn id="1748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6" name="Google Shape;1756;p89"/>
            <p:cNvCxnSpPr>
              <a:stCxn id="1744" idx="2"/>
              <a:endCxn id="1749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7" name="Google Shape;1757;p89"/>
            <p:cNvCxnSpPr>
              <a:stCxn id="1744" idx="2"/>
              <a:endCxn id="1750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58" name="Google Shape;1758;p89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59" name="Google Shape;1759;p89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grpSp>
        <p:nvGrpSpPr>
          <p:cNvPr id="1760" name="Google Shape;1760;p89"/>
          <p:cNvGrpSpPr/>
          <p:nvPr/>
        </p:nvGrpSpPr>
        <p:grpSpPr>
          <a:xfrm>
            <a:off x="4865799" y="1570251"/>
            <a:ext cx="2084529" cy="875308"/>
            <a:chOff x="4628299" y="1577988"/>
            <a:chExt cx="2084529" cy="875308"/>
          </a:xfrm>
        </p:grpSpPr>
        <p:pic>
          <p:nvPicPr>
            <p:cNvPr id="1761" name="Google Shape;1761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2" name="Google Shape;1762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8" name="Google Shape;17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71" name="Google Shape;1771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74" name="Google Shape;1774;p90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75" name="Google Shape;17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90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777" name="Google Shape;1777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0" name="Google Shape;1780;p90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81" name="Google Shape;1781;p90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90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90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90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90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90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90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0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9" name="Google Shape;1789;p90"/>
            <p:cNvCxnSpPr>
              <a:stCxn id="1781" idx="2"/>
              <a:endCxn id="1782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0" name="Google Shape;1790;p90"/>
            <p:cNvCxnSpPr>
              <a:stCxn id="1781" idx="2"/>
              <a:endCxn id="1783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1" name="Google Shape;1791;p90"/>
            <p:cNvCxnSpPr>
              <a:stCxn id="1781" idx="2"/>
              <a:endCxn id="1784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2" name="Google Shape;1792;p90"/>
            <p:cNvCxnSpPr>
              <a:stCxn id="1782" idx="2"/>
              <a:endCxn id="1785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3" name="Google Shape;1793;p90"/>
            <p:cNvCxnSpPr>
              <a:stCxn id="1782" idx="2"/>
              <a:endCxn id="1786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4" name="Google Shape;1794;p90"/>
            <p:cNvCxnSpPr>
              <a:stCxn id="1782" idx="2"/>
              <a:endCxn id="1787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5" name="Google Shape;1795;p90"/>
            <p:cNvCxnSpPr>
              <a:stCxn id="1782" idx="2"/>
              <a:endCxn id="1788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96" name="Google Shape;1796;p90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97" name="Google Shape;1797;p90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06" name="Google Shape;1806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9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09" name="Google Shape;1809;p91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10" name="Google Shape;181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2" name="Google Shape;1812;p91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13" name="Google Shape;1813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6" name="Google Shape;1816;p91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17" name="Google Shape;1817;p91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91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91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91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91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91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1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91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5" name="Google Shape;1825;p91"/>
            <p:cNvCxnSpPr>
              <a:stCxn id="1817" idx="2"/>
              <a:endCxn id="1818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6" name="Google Shape;1826;p91"/>
            <p:cNvCxnSpPr>
              <a:stCxn id="1817" idx="2"/>
              <a:endCxn id="1819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7" name="Google Shape;1827;p91"/>
            <p:cNvCxnSpPr>
              <a:stCxn id="1817" idx="2"/>
              <a:endCxn id="1820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8" name="Google Shape;1828;p91"/>
            <p:cNvCxnSpPr>
              <a:stCxn id="1818" idx="2"/>
              <a:endCxn id="1821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9" name="Google Shape;1829;p91"/>
            <p:cNvCxnSpPr>
              <a:stCxn id="1818" idx="2"/>
              <a:endCxn id="1822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0" name="Google Shape;1830;p91"/>
            <p:cNvCxnSpPr>
              <a:stCxn id="1818" idx="2"/>
              <a:endCxn id="1823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1" name="Google Shape;1831;p91"/>
            <p:cNvCxnSpPr>
              <a:stCxn id="1818" idx="2"/>
              <a:endCxn id="1824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32" name="Google Shape;1832;p91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33" name="Google Shape;1833;p91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9" name="Google Shape;18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2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42" name="Google Shape;1842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9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  <a:endParaRPr sz="1200" b="1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46" name="Google Shape;184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375" y="61186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92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50" name="Google Shape;1850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Google Shape;1851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3" name="Google Shape;1853;p92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54" name="Google Shape;1854;p92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2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2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92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92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92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92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92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2" name="Google Shape;1862;p92"/>
            <p:cNvCxnSpPr>
              <a:stCxn id="1854" idx="2"/>
              <a:endCxn id="1855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3" name="Google Shape;1863;p92"/>
            <p:cNvCxnSpPr>
              <a:stCxn id="1854" idx="2"/>
              <a:endCxn id="1856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4" name="Google Shape;1864;p92"/>
            <p:cNvCxnSpPr>
              <a:stCxn id="1854" idx="2"/>
              <a:endCxn id="1857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5" name="Google Shape;1865;p92"/>
            <p:cNvCxnSpPr>
              <a:stCxn id="1855" idx="2"/>
              <a:endCxn id="1858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6" name="Google Shape;1866;p92"/>
            <p:cNvCxnSpPr>
              <a:stCxn id="1855" idx="2"/>
              <a:endCxn id="1859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7" name="Google Shape;1867;p92"/>
            <p:cNvCxnSpPr>
              <a:stCxn id="1855" idx="2"/>
              <a:endCxn id="1860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8" name="Google Shape;1868;p92"/>
            <p:cNvCxnSpPr>
              <a:stCxn id="1855" idx="2"/>
              <a:endCxn id="1861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69" name="Google Shape;1869;p92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70" name="Google Shape;1870;p92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9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76" name="Google Shape;1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9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93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79" name="Google Shape;18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9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85" name="Google Shape;18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94"/>
          <p:cNvSpPr txBox="1"/>
          <p:nvPr/>
        </p:nvSpPr>
        <p:spPr>
          <a:xfrm>
            <a:off x="354550" y="2739237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4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88" name="Google Shape;188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94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9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95" name="Google Shape;18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9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5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898" name="Google Shape;1898;p95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99" name="Google Shape;189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5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06" name="Google Shape;1906;p96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96"/>
          <p:cNvSpPr txBox="1"/>
          <p:nvPr/>
        </p:nvSpPr>
        <p:spPr>
          <a:xfrm>
            <a:off x="5319625" y="3508775"/>
            <a:ext cx="3327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</a:rPr>
              <a:t>The more weights we need to train, the more complex the model becomes and the sooner it starts to memorize/overfit, if we don’t have enough data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908" name="Google Shape;19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11" name="Google Shape;19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96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Having computers to exert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Intelligent behaviour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Perform tasks without 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Explicitly programmed 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from data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Deep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Use deep neural networks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19" name="Google Shape;1919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21" name="Google Shape;19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97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30" name="Google Shape;1930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32" name="Google Shape;193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8"/>
          <p:cNvPicPr preferRelativeResize="0"/>
          <p:nvPr/>
        </p:nvPicPr>
        <p:blipFill rotWithShape="1">
          <a:blip r:embed="rId6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98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42" name="Google Shape;1942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44" name="Google Shape;19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99"/>
          <p:cNvPicPr preferRelativeResize="0"/>
          <p:nvPr/>
        </p:nvPicPr>
        <p:blipFill rotWithShape="1">
          <a:blip r:embed="rId5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99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41899-16FC-5C58-95D4-EBC981CDFC81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0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55" name="Google Shape;1955;p10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0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57" name="Google Shape;19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00"/>
          <p:cNvSpPr/>
          <p:nvPr/>
        </p:nvSpPr>
        <p:spPr>
          <a:xfrm>
            <a:off x="5297325" y="3290099"/>
            <a:ext cx="3416400" cy="1150949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0"/>
          <p:cNvSpPr txBox="1"/>
          <p:nvPr/>
        </p:nvSpPr>
        <p:spPr>
          <a:xfrm>
            <a:off x="5297325" y="3290100"/>
            <a:ext cx="3327300" cy="155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</a:rPr>
              <a:t>Models always need regularization, no matter how big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</a:rPr>
              <a:t>Not entirely understood how all these tricks amount to a more complex separating hyperplane (decision boundary)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3" name="Google Shape;1963;p100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0420E-0FCD-EBA8-31C0-67EE4F222E00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69" name="Google Shape;1969;p101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0" name="Google Shape;19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1"/>
          <p:cNvPicPr preferRelativeResize="0"/>
          <p:nvPr/>
        </p:nvPicPr>
        <p:blipFill rotWithShape="1">
          <a:blip r:embed="rId4">
            <a:alphaModFix/>
          </a:blip>
          <a:srcRect l="14597" t="7974" r="7841" b="2628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77" name="Google Shape;1977;p102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8" name="Google Shape;19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1866275"/>
            <a:ext cx="4155378" cy="2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000" y="1866275"/>
            <a:ext cx="4159075" cy="23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0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ML Workflow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985" name="Google Shape;1985;p10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986" name="Google Shape;1986;p10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987" name="Google Shape;1987;p10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0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0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0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0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10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993" name="Google Shape;1993;p10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0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0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03"/>
          <p:cNvSpPr txBox="1"/>
          <p:nvPr/>
        </p:nvSpPr>
        <p:spPr>
          <a:xfrm>
            <a:off x="-100" y="2995725"/>
            <a:ext cx="9144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9145E"/>
                </a:solidFill>
              </a:rPr>
              <a:t>Artificial Intelligence still heavily relies on human intelligence to optimise the process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0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04" name="Google Shape;20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887504-02C0-5D10-13A3-D40483815F40}"/>
              </a:ext>
            </a:extLst>
          </p:cNvPr>
          <p:cNvSpPr txBox="1"/>
          <p:nvPr/>
        </p:nvSpPr>
        <p:spPr>
          <a:xfrm>
            <a:off x="3803904" y="1636776"/>
            <a:ext cx="441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on imbalanced datasets can result in strong biases towards the over-represented labels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11" name="Google Shape;2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9" name="Google Shape;20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106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Data normalization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22" name="Google Shape;2022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10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2025" name="Google Shape;2025;p106"/>
          <p:cNvSpPr txBox="1"/>
          <p:nvPr/>
        </p:nvSpPr>
        <p:spPr>
          <a:xfrm>
            <a:off x="263275" y="2182900"/>
            <a:ext cx="2565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A process to transform the input </a:t>
            </a:r>
            <a:r>
              <a:rPr lang="en-GB" b="1" dirty="0">
                <a:solidFill>
                  <a:schemeClr val="lt1"/>
                </a:solidFill>
              </a:rPr>
              <a:t>data</a:t>
            </a:r>
            <a:r>
              <a:rPr lang="en-GB" dirty="0">
                <a:solidFill>
                  <a:schemeClr val="lt1"/>
                </a:solidFill>
              </a:rPr>
              <a:t> in a </a:t>
            </a:r>
            <a:r>
              <a:rPr lang="en-GB" b="1" dirty="0">
                <a:solidFill>
                  <a:schemeClr val="lt1"/>
                </a:solidFill>
              </a:rPr>
              <a:t>well-behaved </a:t>
            </a:r>
            <a:r>
              <a:rPr lang="en-GB" dirty="0">
                <a:solidFill>
                  <a:schemeClr val="lt1"/>
                </a:solidFill>
              </a:rPr>
              <a:t>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Prevents exploding/vanishing gradients, improves convergence speed.</a:t>
            </a:r>
          </a:p>
        </p:txBody>
      </p:sp>
      <p:pic>
        <p:nvPicPr>
          <p:cNvPr id="2026" name="Google Shape;2026;p106"/>
          <p:cNvPicPr preferRelativeResize="0"/>
          <p:nvPr/>
        </p:nvPicPr>
        <p:blipFill rotWithShape="1">
          <a:blip r:embed="rId4">
            <a:alphaModFix/>
          </a:blip>
          <a:srcRect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Open Datasets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33" name="Google Shape;20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07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07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37" name="Google Shape;2037;p107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0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Dataset Splitting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43" name="Google Shape;20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08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5" name="Google Shape;2045;p108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20%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6" name="Google Shape;2046;p108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10%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047" name="Google Shape;204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1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Workflow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63" name="Google Shape;2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1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DL Frameworks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070" name="Google Shape;2070;p11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071" name="Google Shape;2071;p11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72" name="Google Shape;2072;p11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1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1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1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1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11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078" name="Google Shape;2078;p11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1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1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1" name="Google Shape;20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11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Do not compute your own gradients 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9" name="Google Shape;20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1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12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How to train your NN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92" name="Google Shape;2092;p11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12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2094" name="Google Shape;2094;p11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1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A9145E"/>
                </a:solidFill>
              </a:rPr>
              <a:t>   PyTorch and Modularity</a:t>
            </a:r>
            <a:endParaRPr sz="30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2104" name="Google Shape;21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5" name="Google Shape;2105;p1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106" name="Google Shape;2106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1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1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113" name="Google Shape;2113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3" name="Google Shape;21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11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1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114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Tensor: </a:t>
            </a:r>
            <a:r>
              <a:rPr lang="en-GB" dirty="0">
                <a:solidFill>
                  <a:srgbClr val="CCCCCC"/>
                </a:solidFill>
              </a:rPr>
              <a:t>imperative </a:t>
            </a:r>
            <a:r>
              <a:rPr lang="en-GB" dirty="0" err="1">
                <a:solidFill>
                  <a:srgbClr val="CCCCCC"/>
                </a:solidFill>
              </a:rPr>
              <a:t>ndarray</a:t>
            </a:r>
            <a:r>
              <a:rPr lang="en-GB" dirty="0">
                <a:solidFill>
                  <a:srgbClr val="CCCCCC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dirty="0">
                <a:solidFill>
                  <a:srgbClr val="CCCCCC"/>
                </a:solidFill>
              </a:rPr>
              <a:t>(node) </a:t>
            </a:r>
            <a:r>
              <a:rPr lang="en-GB" b="1" dirty="0">
                <a:solidFill>
                  <a:srgbClr val="CCCCCC"/>
                </a:solidFill>
              </a:rPr>
              <a:t>Variable: </a:t>
            </a:r>
            <a:r>
              <a:rPr lang="en-GB" dirty="0">
                <a:solidFill>
                  <a:srgbClr val="CCCCCC"/>
                </a:solidFill>
              </a:rPr>
              <a:t>Node in the built computational graph; data, gradient storage</a:t>
            </a:r>
            <a:endParaRPr dirty="0"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(</a:t>
            </a:r>
            <a:r>
              <a:rPr lang="en-GB" dirty="0">
                <a:solidFill>
                  <a:srgbClr val="CCCCCC"/>
                </a:solidFill>
              </a:rPr>
              <a:t>NN) </a:t>
            </a:r>
            <a:r>
              <a:rPr lang="en-GB" b="1" dirty="0">
                <a:solidFill>
                  <a:srgbClr val="CCCCCC"/>
                </a:solidFill>
              </a:rPr>
              <a:t>Module: </a:t>
            </a:r>
            <a:r>
              <a:rPr lang="en-GB" dirty="0">
                <a:solidFill>
                  <a:srgbClr val="CCCCCC"/>
                </a:solidFill>
              </a:rPr>
              <a:t>A neural network layer, store the state and the weights of the neural network</a:t>
            </a:r>
            <a:endParaRPr dirty="0">
              <a:solidFill>
                <a:srgbClr val="CCCCCC"/>
              </a:solidFill>
            </a:endParaRPr>
          </a:p>
        </p:txBody>
      </p:sp>
      <p:pic>
        <p:nvPicPr>
          <p:cNvPr id="2129" name="Google Shape;212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5" name="Google Shape;213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lang="en-GB" b="1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41" name="Google Shape;214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7" name="Google Shape;21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53" name="Google Shape;215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 of the neural network</a:t>
            </a:r>
            <a:endParaRPr dirty="0">
              <a:solidFill>
                <a:srgbClr val="333333"/>
              </a:solidFill>
            </a:endParaRPr>
          </a:p>
        </p:txBody>
      </p:sp>
      <p:pic>
        <p:nvPicPr>
          <p:cNvPr id="2165" name="Google Shape;216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3782</Words>
  <Application>Microsoft Macintosh PowerPoint</Application>
  <PresentationFormat>On-screen Show (16:9)</PresentationFormat>
  <Paragraphs>1044</Paragraphs>
  <Slides>119</Slides>
  <Notes>119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3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22</cp:revision>
  <dcterms:modified xsi:type="dcterms:W3CDTF">2024-09-03T10:15:05Z</dcterms:modified>
</cp:coreProperties>
</file>